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iQT9GNQ4xadY8KQo0teyk+LKIw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218C1A-2F27-46FC-9F97-EBC369A822A4}">
  <a:tblStyle styleId="{AD218C1A-2F27-46FC-9F97-EBC369A822A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4398cbc19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c4398cbc1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4398cbc19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c4398cbc1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4398cbc19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c4398cbc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c4398cbc19_0_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c4398cbc1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c4398cbc19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c4398cbc1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c4398cbc19_0_9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c4398cbc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4398cbc19_0_10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c4398cbc1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c4398cbc19_0_1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c4398cbc1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4398cbc19_0_1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c4398cbc1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4398cbc19_0_1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c4398cbc1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44719c65d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1c44719c65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c4398cbc19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c4398cbc1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4398cbc19_0_1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c4398cbc1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4398cbc19_0_1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c4398cbc1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c4398cbc19_0_1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c4398cbc1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c4398cbc19_0_1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c4398cbc1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4398cbc19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c4398cbc1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4398cbc19_0_1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c4398cbc1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4398cbc19_0_18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c4398cbc1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44719c65d_0_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c44719c65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4398cbc19_0_19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c4398cbc1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44719c65d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1c44719c65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4398cbc19_0_20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c4398cbc1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c4398cbc19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c4398cbc1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44719c65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c44719c65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44719c65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c44719c6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c44719c65d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c44719c65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34940bf4e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c34940bf4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34940bf4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c34940b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34940bf4e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c34940bf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398cbc1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c4398cbc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61b7c6987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61b7c69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34940bf4e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c34940bf4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type="ctrTitle"/>
          </p:nvPr>
        </p:nvSpPr>
        <p:spPr>
          <a:xfrm>
            <a:off x="311708" y="592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42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Capstone Project</a:t>
            </a:r>
            <a:endParaRPr b="1" sz="42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Telecom Churn EDA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dk1"/>
                </a:solidFill>
              </a:rPr>
              <a:t>Team Members: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chemeClr val="lt1"/>
                </a:solidFill>
              </a:rPr>
              <a:t>Mohammed Yahya Ansari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chemeClr val="lt1"/>
                </a:solidFill>
              </a:rPr>
              <a:t>Prafull Korde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4398cbc19_0_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600"/>
              <a:t>Data Wrangling(Contd.)</a:t>
            </a:r>
            <a:endParaRPr sz="2600"/>
          </a:p>
        </p:txBody>
      </p:sp>
      <p:sp>
        <p:nvSpPr>
          <p:cNvPr id="142" name="Google Shape;142;g1c4398cbc19_0_26"/>
          <p:cNvSpPr txBox="1"/>
          <p:nvPr/>
        </p:nvSpPr>
        <p:spPr>
          <a:xfrm>
            <a:off x="6404045" y="727760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code 510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c4398cbc19_0_26"/>
          <p:cNvSpPr txBox="1"/>
          <p:nvPr/>
        </p:nvSpPr>
        <p:spPr>
          <a:xfrm>
            <a:off x="3799416" y="784295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code 415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c4398cbc19_0_26"/>
          <p:cNvSpPr txBox="1"/>
          <p:nvPr/>
        </p:nvSpPr>
        <p:spPr>
          <a:xfrm>
            <a:off x="1375819" y="789125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code 408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1c4398cbc1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755" y="1265525"/>
            <a:ext cx="2088264" cy="372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c4398cbc19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9838" y="1265525"/>
            <a:ext cx="2057407" cy="37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c4398cbc19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5065" y="1265525"/>
            <a:ext cx="2075180" cy="37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4398cbc19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Wrangling(Contd.)</a:t>
            </a:r>
            <a:endParaRPr/>
          </a:p>
        </p:txBody>
      </p:sp>
      <p:pic>
        <p:nvPicPr>
          <p:cNvPr id="153" name="Google Shape;153;g1c4398cbc19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1460090"/>
            <a:ext cx="33242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c4398cbc19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975" y="1479140"/>
            <a:ext cx="311467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c4398cbc19_0_41"/>
          <p:cNvSpPr txBox="1"/>
          <p:nvPr/>
        </p:nvSpPr>
        <p:spPr>
          <a:xfrm>
            <a:off x="757084" y="3693155"/>
            <a:ext cx="353869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Those who has international plan their churn rate is high.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Around 42 % customers are churned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c4398cbc19_0_41"/>
          <p:cNvSpPr txBox="1"/>
          <p:nvPr/>
        </p:nvSpPr>
        <p:spPr>
          <a:xfrm>
            <a:off x="4714570" y="3693155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such difference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c4398cbc19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Wrangling(Contd.)</a:t>
            </a:r>
            <a:endParaRPr/>
          </a:p>
        </p:txBody>
      </p:sp>
      <p:sp>
        <p:nvSpPr>
          <p:cNvPr id="162" name="Google Shape;162;g1c4398cbc19_0_47"/>
          <p:cNvSpPr txBox="1"/>
          <p:nvPr/>
        </p:nvSpPr>
        <p:spPr>
          <a:xfrm>
            <a:off x="2109957" y="1092419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International + Voicemail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c4398cbc19_0_47"/>
          <p:cNvSpPr txBox="1"/>
          <p:nvPr/>
        </p:nvSpPr>
        <p:spPr>
          <a:xfrm>
            <a:off x="4956030" y="1081716"/>
            <a:ext cx="21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Only Voicemail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c4398cbc19_0_47"/>
          <p:cNvSpPr txBox="1"/>
          <p:nvPr/>
        </p:nvSpPr>
        <p:spPr>
          <a:xfrm>
            <a:off x="4461967" y="3250803"/>
            <a:ext cx="2617259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International No Voicemail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c4398cbc19_0_47"/>
          <p:cNvSpPr txBox="1"/>
          <p:nvPr/>
        </p:nvSpPr>
        <p:spPr>
          <a:xfrm>
            <a:off x="2237772" y="3250682"/>
            <a:ext cx="16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Only International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1c4398cbc19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9956" y="1575810"/>
            <a:ext cx="1920933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c4398cbc19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8423" y="1580572"/>
            <a:ext cx="1920932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c4398cbc19_0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9956" y="3732501"/>
            <a:ext cx="1920932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c4398cbc19_0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99" y="3749538"/>
            <a:ext cx="205735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4398cbc19_0_6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Dependent Variable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75" name="Google Shape;175;g1c4398cbc19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4428" y="1118463"/>
            <a:ext cx="41351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c4398cbc19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445" y="1093925"/>
            <a:ext cx="499311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c4398cbc19_0_7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  (Univariate Analysis)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c4398cbc19_0_9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87" name="Google Shape;187;g1c4398cbc19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3675" y="1031125"/>
            <a:ext cx="5136650" cy="39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4398cbc19_0_10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3" name="Google Shape;193;g1c4398cbc19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050" y="1125475"/>
            <a:ext cx="4911900" cy="3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c4398cbc19_0_1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99" name="Google Shape;199;g1c4398cbc19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088" y="1017725"/>
            <a:ext cx="5153825" cy="39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c4398cbc19_0_1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05" name="Google Shape;205;g1c4398cbc19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675" y="1093925"/>
            <a:ext cx="4948650" cy="38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4398cbc19_0_13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Distribution Plot and Box plot(Contd.)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11" name="Google Shape;211;g1c4398cbc19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949" y="1583077"/>
            <a:ext cx="7152101" cy="27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c44719c65d_0_33"/>
          <p:cNvSpPr txBox="1"/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Business Overview</a:t>
            </a:r>
            <a:br>
              <a:rPr lang="en-GB"/>
            </a:br>
            <a:endParaRPr/>
          </a:p>
        </p:txBody>
      </p:sp>
      <p:sp>
        <p:nvSpPr>
          <p:cNvPr id="62" name="Google Shape;62;g1c44719c65d_0_33"/>
          <p:cNvSpPr txBox="1"/>
          <p:nvPr>
            <p:ph idx="1" type="body"/>
          </p:nvPr>
        </p:nvSpPr>
        <p:spPr>
          <a:xfrm>
            <a:off x="311700" y="1179376"/>
            <a:ext cx="8301459" cy="3612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Orange S.A., formerly France Telecom S.A.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Presence in 26 countries.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It has 266 million customers worldwide.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Revenue :  € 42.5 billion (FY 2021)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Business : Mobile, Broadband, Pay-TV services, Cloud computing, Cybersecurity, &amp; IoT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This dataset consists of cleaned customer activity data (features), along with a churn label specifying whether a customer cancelled the subscription.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" name="Google Shape;63;g1c44719c65d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4982" y="860975"/>
            <a:ext cx="14097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c4398cbc19_0_1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State vs Average Churn Percentage (Bivariate Analysis)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17" name="Google Shape;217;g1c4398cbc19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50" y="1622315"/>
            <a:ext cx="4326350" cy="235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c4398cbc19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0875" y="1621050"/>
            <a:ext cx="4234600" cy="235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4398cbc19_0_1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Account Length Pie Chart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24" name="Google Shape;224;g1c4398cbc19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00" y="1291450"/>
            <a:ext cx="2520000" cy="31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c4398cbc19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0300" y="1284013"/>
            <a:ext cx="2520000" cy="31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c4398cbc19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2300" y="1324325"/>
            <a:ext cx="2520000" cy="311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4398cbc19_0_15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Account Length with Churn Box Plot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32" name="Google Shape;232;g1c4398cbc19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000" y="1093925"/>
            <a:ext cx="4680001" cy="37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4398cbc19_0_16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International Plan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38" name="Google Shape;238;g1c4398cbc19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550" y="1539075"/>
            <a:ext cx="2373950" cy="28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c4398cbc19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0900" y="1101513"/>
            <a:ext cx="5040000" cy="37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c4398cbc19_0_17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International Plan(Contd.)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45" name="Google Shape;245;g1c4398cbc19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1057975"/>
            <a:ext cx="4320000" cy="380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c4398cbc19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8550" y="1095413"/>
            <a:ext cx="4140000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4398cbc19_0_20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Voicemail Plan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52" name="Google Shape;252;g1c4398cbc19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5113"/>
            <a:ext cx="3960000" cy="33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c4398cbc19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4836" y="1155113"/>
            <a:ext cx="4357464" cy="371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398cbc19_0_18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Area code vs Churn Percentage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59" name="Google Shape;259;g1c4398cbc19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525" y="1178225"/>
            <a:ext cx="37909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4398cbc19_0_18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Minute vs charge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65" name="Google Shape;265;g1c4398cbc19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8101" y="1216325"/>
            <a:ext cx="2648100" cy="29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c4398cbc19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4225" y="1216325"/>
            <a:ext cx="2648100" cy="29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c4398cbc19_0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950" y="1216325"/>
            <a:ext cx="2476125" cy="29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c44719c65d_0_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Average of calls on the basis of churn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73" name="Google Shape;273;g1c44719c65d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62" y="1671839"/>
            <a:ext cx="2880000" cy="249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c44719c65d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2000" y="1623889"/>
            <a:ext cx="2880000" cy="25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c44719c65d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8225" y="1671850"/>
            <a:ext cx="2880000" cy="2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4398cbc19_0_19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Service Call </a:t>
            </a:r>
            <a:r>
              <a:rPr lang="en-GB" sz="2300">
                <a:solidFill>
                  <a:schemeClr val="lt1"/>
                </a:solidFill>
              </a:rPr>
              <a:t>vs Churn Percentage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81" name="Google Shape;281;g1c4398cbc19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000" y="1017725"/>
            <a:ext cx="5219999" cy="39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c44719c65d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Problem Statement &amp; Business Objective</a:t>
            </a:r>
            <a:endParaRPr/>
          </a:p>
        </p:txBody>
      </p:sp>
      <p:sp>
        <p:nvSpPr>
          <p:cNvPr id="69" name="Google Shape;69;g1c44719c65d_0_41"/>
          <p:cNvSpPr txBox="1"/>
          <p:nvPr>
            <p:ph idx="1" type="body"/>
          </p:nvPr>
        </p:nvSpPr>
        <p:spPr>
          <a:xfrm>
            <a:off x="623400" y="2434939"/>
            <a:ext cx="85206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 sz="1600">
                <a:solidFill>
                  <a:srgbClr val="FF0000"/>
                </a:solidFill>
              </a:rPr>
              <a:t>Business Objective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Identifying the key cause of the customer churn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Provide steps to retain the valuable customer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70" name="Google Shape;70;g1c44719c65d_0_41"/>
          <p:cNvSpPr txBox="1"/>
          <p:nvPr/>
        </p:nvSpPr>
        <p:spPr>
          <a:xfrm>
            <a:off x="859375" y="1164300"/>
            <a:ext cx="7639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Telecom churn analysis is the process of identifying customers who</a:t>
            </a:r>
            <a:r>
              <a:rPr lang="en-GB" sz="1700">
                <a:solidFill>
                  <a:schemeClr val="lt1"/>
                </a:solidFill>
              </a:rPr>
              <a:t> </a:t>
            </a:r>
            <a:r>
              <a:rPr b="0" i="0" lang="en-GB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en-GB" sz="1700">
                <a:solidFill>
                  <a:schemeClr val="lt1"/>
                </a:solidFill>
              </a:rPr>
              <a:t> </a:t>
            </a:r>
            <a:r>
              <a:rPr b="0" i="0" lang="en-GB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likely to cancel their service or switch to a different service provider. This is an important problem for telecom companies, as churn can have a significant impact on their revenue and profitability.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71" name="Google Shape;71;g1c44719c65d_0_41"/>
          <p:cNvSpPr txBox="1"/>
          <p:nvPr/>
        </p:nvSpPr>
        <p:spPr>
          <a:xfrm>
            <a:off x="623400" y="3629389"/>
            <a:ext cx="8520600" cy="568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g1c44719c65d_0_41"/>
          <p:cNvGrpSpPr/>
          <p:nvPr/>
        </p:nvGrpSpPr>
        <p:grpSpPr>
          <a:xfrm>
            <a:off x="1389592" y="4372087"/>
            <a:ext cx="5873202" cy="557274"/>
            <a:chOff x="1861" y="316675"/>
            <a:chExt cx="5873202" cy="557274"/>
          </a:xfrm>
        </p:grpSpPr>
        <p:sp>
          <p:nvSpPr>
            <p:cNvPr id="73" name="Google Shape;73;g1c44719c65d_0_41"/>
            <p:cNvSpPr/>
            <p:nvPr/>
          </p:nvSpPr>
          <p:spPr>
            <a:xfrm>
              <a:off x="1861" y="316675"/>
              <a:ext cx="1415004" cy="557274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rgbClr val="7291A1"/>
                </a:gs>
                <a:gs pos="100000">
                  <a:srgbClr val="BAD6E4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1c44719c65d_0_41"/>
            <p:cNvSpPr txBox="1"/>
            <p:nvPr/>
          </p:nvSpPr>
          <p:spPr>
            <a:xfrm>
              <a:off x="1861" y="316675"/>
              <a:ext cx="1275686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5865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Acquisition &amp; Overview</a:t>
              </a:r>
              <a:endParaRPr/>
            </a:p>
          </p:txBody>
        </p:sp>
        <p:sp>
          <p:nvSpPr>
            <p:cNvPr id="75" name="Google Shape;75;g1c44719c65d_0_41"/>
            <p:cNvSpPr/>
            <p:nvPr/>
          </p:nvSpPr>
          <p:spPr>
            <a:xfrm>
              <a:off x="1138227" y="316675"/>
              <a:ext cx="1393187" cy="55727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59C39C"/>
                </a:gs>
                <a:gs pos="100000">
                  <a:srgbClr val="A4FFD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1c44719c65d_0_41"/>
            <p:cNvSpPr txBox="1"/>
            <p:nvPr/>
          </p:nvSpPr>
          <p:spPr>
            <a:xfrm>
              <a:off x="1416864" y="316675"/>
              <a:ext cx="835913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4400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cleaning </a:t>
              </a:r>
              <a:endParaRPr/>
            </a:p>
          </p:txBody>
        </p:sp>
        <p:sp>
          <p:nvSpPr>
            <p:cNvPr id="77" name="Google Shape;77;g1c44719c65d_0_41"/>
            <p:cNvSpPr/>
            <p:nvPr/>
          </p:nvSpPr>
          <p:spPr>
            <a:xfrm>
              <a:off x="2252777" y="316675"/>
              <a:ext cx="1393187" cy="55727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48E343"/>
                </a:gs>
                <a:gs pos="100000">
                  <a:srgbClr val="91FF91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1c44719c65d_0_41"/>
            <p:cNvSpPr txBox="1"/>
            <p:nvPr/>
          </p:nvSpPr>
          <p:spPr>
            <a:xfrm>
              <a:off x="2531414" y="316675"/>
              <a:ext cx="835913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4400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wrangling</a:t>
              </a:r>
              <a:endParaRPr/>
            </a:p>
          </p:txBody>
        </p:sp>
        <p:sp>
          <p:nvSpPr>
            <p:cNvPr id="79" name="Google Shape;79;g1c44719c65d_0_41"/>
            <p:cNvSpPr/>
            <p:nvPr/>
          </p:nvSpPr>
          <p:spPr>
            <a:xfrm>
              <a:off x="3367327" y="316675"/>
              <a:ext cx="1393187" cy="55727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C6FF31"/>
                </a:gs>
                <a:gs pos="100000">
                  <a:srgbClr val="F3FF7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1c44719c65d_0_41"/>
            <p:cNvSpPr txBox="1"/>
            <p:nvPr/>
          </p:nvSpPr>
          <p:spPr>
            <a:xfrm>
              <a:off x="3645964" y="316675"/>
              <a:ext cx="835913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4400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visualization</a:t>
              </a:r>
              <a:endParaRPr/>
            </a:p>
          </p:txBody>
        </p:sp>
        <p:sp>
          <p:nvSpPr>
            <p:cNvPr id="81" name="Google Shape;81;g1c44719c65d_0_41"/>
            <p:cNvSpPr/>
            <p:nvPr/>
          </p:nvSpPr>
          <p:spPr>
            <a:xfrm>
              <a:off x="4481876" y="316675"/>
              <a:ext cx="1393187" cy="557274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AC22"/>
                </a:gs>
                <a:gs pos="100000">
                  <a:srgbClr val="FFCB6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1c44719c65d_0_41"/>
            <p:cNvSpPr txBox="1"/>
            <p:nvPr/>
          </p:nvSpPr>
          <p:spPr>
            <a:xfrm>
              <a:off x="4760513" y="316675"/>
              <a:ext cx="835913" cy="557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44000" spcFirstLastPara="1" rIns="14650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c4398cbc19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723" y="1170125"/>
            <a:ext cx="629055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c4398cbc19_0_20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Correlation Heatmap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4398cbc19_0_2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chemeClr val="lt1"/>
                </a:solidFill>
              </a:rPr>
              <a:t>Pair Plot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93" name="Google Shape;293;g1c4398cbc19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974" y="773775"/>
            <a:ext cx="6941573" cy="420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44719c65d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99" name="Google Shape;299;g1c44719c65d_0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four charge fields are directly related to the minute fields.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area code may not be relevant and can be excluded.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with the International Plan tend to churn more often.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who have had four or more customer service calls churn significantly more than other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 with high day and evening minute usage tend to churn at a higher rate.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no clear relationship between churn and the variables such as day calls, evening calls, night calls, international calls, night minutes, international minutes, account length, or voice mail messages.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44719c65d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Solution to Business Problem</a:t>
            </a:r>
            <a:endParaRPr/>
          </a:p>
        </p:txBody>
      </p:sp>
      <p:sp>
        <p:nvSpPr>
          <p:cNvPr id="305" name="Google Shape;305;g1c44719c65d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Modify International Plan as the charge is same as normal one.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 proactive with communication.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Ask for feedback often.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Periodically throw Offers to retain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Look at the customers facing problem in the most churning states.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Lean into best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 Server Maintenance.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Solving Poor Network Connectivity Issue.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Define a roadmap for new customers.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 churn when it happens.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Stay competitive.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44719c65d_0_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The End</a:t>
            </a:r>
            <a:endParaRPr/>
          </a:p>
        </p:txBody>
      </p:sp>
      <p:sp>
        <p:nvSpPr>
          <p:cNvPr id="311" name="Google Shape;311;g1c44719c65d_0_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34940bf4e_0_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Dataset First look</a:t>
            </a:r>
            <a:endParaRPr/>
          </a:p>
        </p:txBody>
      </p:sp>
      <p:pic>
        <p:nvPicPr>
          <p:cNvPr id="88" name="Google Shape;88;g1c34940bf4e_0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96050"/>
            <a:ext cx="8839200" cy="32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c34940bf4e_0_275"/>
          <p:cNvSpPr txBox="1"/>
          <p:nvPr/>
        </p:nvSpPr>
        <p:spPr>
          <a:xfrm>
            <a:off x="3405740" y="4498375"/>
            <a:ext cx="3467008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3333 Rows and 20 Columns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34940bf4e_0_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600"/>
              <a:t>Data Summary</a:t>
            </a:r>
            <a:endParaRPr sz="2600"/>
          </a:p>
        </p:txBody>
      </p:sp>
      <p:cxnSp>
        <p:nvCxnSpPr>
          <p:cNvPr id="95" name="Google Shape;95;g1c34940bf4e_0_0"/>
          <p:cNvCxnSpPr>
            <a:stCxn id="96" idx="2"/>
          </p:cNvCxnSpPr>
          <p:nvPr/>
        </p:nvCxnSpPr>
        <p:spPr>
          <a:xfrm flipH="1" rot="-5400000">
            <a:off x="4979409" y="1348250"/>
            <a:ext cx="224700" cy="1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7" name="Google Shape;97;g1c34940bf4e_0_0"/>
          <p:cNvCxnSpPr>
            <a:stCxn id="98" idx="0"/>
            <a:endCxn id="99" idx="2"/>
          </p:cNvCxnSpPr>
          <p:nvPr/>
        </p:nvCxnSpPr>
        <p:spPr>
          <a:xfrm rot="-5400000">
            <a:off x="1932300" y="2155625"/>
            <a:ext cx="2445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0" name="Google Shape;100;g1c34940bf4e_0_0"/>
          <p:cNvCxnSpPr/>
          <p:nvPr/>
        </p:nvCxnSpPr>
        <p:spPr>
          <a:xfrm flipH="1" rot="-5400000">
            <a:off x="5226525" y="2201672"/>
            <a:ext cx="338400" cy="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1" name="Google Shape;101;g1c34940bf4e_0_0"/>
          <p:cNvCxnSpPr>
            <a:stCxn id="102" idx="0"/>
            <a:endCxn id="96" idx="2"/>
          </p:cNvCxnSpPr>
          <p:nvPr/>
        </p:nvCxnSpPr>
        <p:spPr>
          <a:xfrm flipH="1" rot="5400000">
            <a:off x="6319334" y="8411"/>
            <a:ext cx="187800" cy="2654100"/>
          </a:xfrm>
          <a:prstGeom prst="bentConnector3">
            <a:avLst>
              <a:gd fmla="val 5003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3" name="Google Shape;103;g1c34940bf4e_0_0"/>
          <p:cNvCxnSpPr>
            <a:stCxn id="99" idx="0"/>
            <a:endCxn id="96" idx="2"/>
          </p:cNvCxnSpPr>
          <p:nvPr/>
        </p:nvCxnSpPr>
        <p:spPr>
          <a:xfrm rot="-5400000">
            <a:off x="3466350" y="-170737"/>
            <a:ext cx="207900" cy="30321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6" name="Google Shape;96;g1c34940bf4e_0_0"/>
          <p:cNvSpPr txBox="1"/>
          <p:nvPr/>
        </p:nvSpPr>
        <p:spPr>
          <a:xfrm>
            <a:off x="4016259" y="657050"/>
            <a:ext cx="2139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Telecom Dataset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c34940bf4e_0_0"/>
          <p:cNvSpPr txBox="1"/>
          <p:nvPr/>
        </p:nvSpPr>
        <p:spPr>
          <a:xfrm>
            <a:off x="1285200" y="1449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Numerical Variables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c34940bf4e_0_0"/>
          <p:cNvSpPr txBox="1"/>
          <p:nvPr/>
        </p:nvSpPr>
        <p:spPr>
          <a:xfrm>
            <a:off x="4581225" y="1449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 Variables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c34940bf4e_0_0"/>
          <p:cNvSpPr txBox="1"/>
          <p:nvPr/>
        </p:nvSpPr>
        <p:spPr>
          <a:xfrm>
            <a:off x="4312275" y="2399172"/>
            <a:ext cx="2076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arenR"/>
            </a:pPr>
            <a:r>
              <a:rPr lang="en-GB" sz="1200">
                <a:solidFill>
                  <a:schemeClr val="lt1"/>
                </a:solidFill>
              </a:rPr>
              <a:t>Area Code</a:t>
            </a:r>
            <a:endParaRPr sz="1200">
              <a:solidFill>
                <a:schemeClr val="lt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International Plan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Voicemail Plan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2" name="Google Shape;102;g1c34940bf4e_0_0"/>
          <p:cNvSpPr txBox="1"/>
          <p:nvPr/>
        </p:nvSpPr>
        <p:spPr>
          <a:xfrm>
            <a:off x="6799885" y="1429361"/>
            <a:ext cx="1880798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Dependent Variable(output)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c34940bf4e_0_0"/>
          <p:cNvSpPr txBox="1"/>
          <p:nvPr/>
        </p:nvSpPr>
        <p:spPr>
          <a:xfrm>
            <a:off x="813750" y="2278175"/>
            <a:ext cx="2481000" cy="27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lang="en-GB" sz="1200">
                <a:solidFill>
                  <a:schemeClr val="lt1"/>
                </a:solidFill>
              </a:rPr>
              <a:t>Account length</a:t>
            </a:r>
            <a:endParaRPr sz="1200">
              <a:solidFill>
                <a:schemeClr val="lt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Number vmail messages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day minutes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day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day charge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eve minutes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eve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eve charge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night minutes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night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night charge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intl minutes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intl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intl charge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service calls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c34940bf4e_0_0"/>
          <p:cNvSpPr txBox="1"/>
          <p:nvPr/>
        </p:nvSpPr>
        <p:spPr>
          <a:xfrm>
            <a:off x="6935585" y="2499376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1100"/>
              <a:buFont typeface="Roboto"/>
              <a:buAutoNum type="arabicParenR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Churn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g1c34940bf4e_0_0"/>
          <p:cNvCxnSpPr/>
          <p:nvPr/>
        </p:nvCxnSpPr>
        <p:spPr>
          <a:xfrm flipH="1" rot="-5400000">
            <a:off x="7519235" y="2341325"/>
            <a:ext cx="371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34940bf4e_0_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Variables</a:t>
            </a:r>
            <a:endParaRPr/>
          </a:p>
        </p:txBody>
      </p:sp>
      <p:graphicFrame>
        <p:nvGraphicFramePr>
          <p:cNvPr id="113" name="Google Shape;113;g1c34940bf4e_0_10"/>
          <p:cNvGraphicFramePr/>
          <p:nvPr/>
        </p:nvGraphicFramePr>
        <p:xfrm>
          <a:off x="311700" y="8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{AD218C1A-2F27-46FC-9F97-EBC369A822A4}</a:tableStyleId>
              </a:tblPr>
              <a:tblGrid>
                <a:gridCol w="1420100"/>
                <a:gridCol w="2948900"/>
                <a:gridCol w="1117225"/>
                <a:gridCol w="1203750"/>
                <a:gridCol w="973000"/>
                <a:gridCol w="85762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Variable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Description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Data type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Unique Values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Min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Max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State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Categorical for 50 states and capital DC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object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Account Length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Number of days account has been active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212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243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Area Code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Code Number of Area having some States included in each area code.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 (408,415,510)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International Plan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Activated International plan or not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object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 (Yes, No)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Voicemail plan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Activated voicemail plan or not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object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 (Yes, No)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Number vmail messages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Count of vmail messages sent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46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day minutes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minutes used during day time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1667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350.8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day calls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number of calls during day time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119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165.00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day charge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charge during day time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1667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59.64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4398cbc19_0_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Variables(Contd.)</a:t>
            </a:r>
            <a:endParaRPr/>
          </a:p>
        </p:txBody>
      </p:sp>
      <p:graphicFrame>
        <p:nvGraphicFramePr>
          <p:cNvPr id="119" name="Google Shape;119;g1c4398cbc19_0_7"/>
          <p:cNvGraphicFramePr/>
          <p:nvPr/>
        </p:nvGraphicFramePr>
        <p:xfrm>
          <a:off x="311775" y="73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{AD218C1A-2F27-46FC-9F97-EBC369A822A4}</a:tableStyleId>
              </a:tblPr>
              <a:tblGrid>
                <a:gridCol w="1751825"/>
                <a:gridCol w="2905600"/>
                <a:gridCol w="1160500"/>
                <a:gridCol w="1203775"/>
                <a:gridCol w="742250"/>
                <a:gridCol w="756650"/>
              </a:tblGrid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Variable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Description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Data type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Unique Values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Min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Max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eve minutes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minutes used during evening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1611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363.70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eve calls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number of calls during evening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123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170.00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eve charge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charge during evening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1440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30.91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night minutes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minutes used during night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1591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23.20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395.00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night calls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number of calls during night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120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33.0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175.00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night charge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charge during night time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933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1.04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17.77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intl minutes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minutes used of international call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162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20.00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intl calls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number of international calls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21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20.00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Total intl charge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Total charge of international calls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float64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162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5.40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30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Customer Service Calls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Number of calls to customer service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int64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10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0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9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22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 u="none" cap="none" strike="noStrike"/>
                        <a:t>Churn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Customer churn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bool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2 (True, False)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NaN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61b7c6987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125" name="Google Shape;125;g1c61b7c6987_0_0"/>
          <p:cNvSpPr txBox="1"/>
          <p:nvPr/>
        </p:nvSpPr>
        <p:spPr>
          <a:xfrm>
            <a:off x="2262142" y="3872010"/>
            <a:ext cx="46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are no missing values and duplicate values in dataset.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1c61b7c69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950" y="642923"/>
            <a:ext cx="3052575" cy="31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c61b7c698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475" y="1999088"/>
            <a:ext cx="322897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34940bf4e_0_293"/>
          <p:cNvSpPr txBox="1"/>
          <p:nvPr>
            <p:ph type="title"/>
          </p:nvPr>
        </p:nvSpPr>
        <p:spPr>
          <a:xfrm>
            <a:off x="311700" y="35704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Wrangling</a:t>
            </a:r>
            <a:endParaRPr/>
          </a:p>
        </p:txBody>
      </p:sp>
      <p:pic>
        <p:nvPicPr>
          <p:cNvPr id="133" name="Google Shape;133;g1c34940bf4e_0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10" y="2279697"/>
            <a:ext cx="2643425" cy="12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c34940bf4e_0_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2303" y="1730442"/>
            <a:ext cx="3378000" cy="29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c34940bf4e_0_293"/>
          <p:cNvSpPr txBox="1"/>
          <p:nvPr/>
        </p:nvSpPr>
        <p:spPr>
          <a:xfrm>
            <a:off x="845710" y="1512014"/>
            <a:ext cx="250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Churn on Whole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c34940bf4e_0_293"/>
          <p:cNvSpPr txBox="1"/>
          <p:nvPr/>
        </p:nvSpPr>
        <p:spPr>
          <a:xfrm>
            <a:off x="5402202" y="1064740"/>
            <a:ext cx="250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Churn on the basis of Area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